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5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76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1.png" ContentType="image/png"/>
  <Override PartName="/ppt/media/image18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59.png" ContentType="image/png"/>
  <Override PartName="/ppt/media/image58.png" ContentType="image/png"/>
  <Override PartName="/ppt/media/image23.png" ContentType="image/png"/>
  <Override PartName="/ppt/media/image75.png" ContentType="image/png"/>
  <Override PartName="/ppt/media/image63.png" ContentType="image/png"/>
  <Override PartName="/ppt/media/image74.png" ContentType="image/png"/>
  <Override PartName="/ppt/media/image73.png" ContentType="image/png"/>
  <Override PartName="/ppt/media/image24.png" ContentType="image/png"/>
  <Override PartName="/ppt/media/image61.png" ContentType="image/png"/>
  <Override PartName="/ppt/media/image35.png" ContentType="image/png"/>
  <Override PartName="/ppt/media/image17.png" ContentType="image/png"/>
  <Override PartName="/ppt/media/image5.png" ContentType="image/png"/>
  <Override PartName="/ppt/media/image72.png" ContentType="image/png"/>
  <Override PartName="/ppt/media/image6.jpeg" ContentType="image/jpeg"/>
  <Override PartName="/ppt/media/image71.png" ContentType="image/png"/>
  <Override PartName="/ppt/media/image29.png" ContentType="image/png"/>
  <Override PartName="/ppt/media/image69.jpeg" ContentType="image/jpeg"/>
  <Override PartName="/ppt/media/image70.png" ContentType="image/png"/>
  <Override PartName="/ppt/media/image28.png" ContentType="image/png"/>
  <Override PartName="/ppt/media/image68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5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62.jpeg" ContentType="image/jpe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11.png" ContentType="image/png"/>
  <Override PartName="/ppt/media/image4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1B6BE72-0842-4E48-98CC-A54E6613A978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200" cy="3079080"/>
          </a:xfrm>
          <a:prstGeom prst="rect">
            <a:avLst/>
          </a:prstGeom>
        </p:spPr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F5ED415-4756-4D93-A032-66138E8E169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200" cy="3079080"/>
          </a:xfrm>
          <a:prstGeom prst="rect">
            <a:avLst/>
          </a:prstGeom>
        </p:spPr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03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04E1EA2-D8E4-4EFE-AB9D-FBE49E3C90C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200" cy="3079080"/>
          </a:xfrm>
          <a:prstGeom prst="rect">
            <a:avLst/>
          </a:prstGeom>
        </p:spPr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206EDD1-74BB-42E1-8200-A5675A0BD62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200" cy="3079080"/>
          </a:xfrm>
          <a:prstGeom prst="rect">
            <a:avLst/>
          </a:prstGeom>
        </p:spPr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200" cy="3593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06" name="CustomShape 3"/>
          <p:cNvSpPr/>
          <p:nvPr/>
        </p:nvSpPr>
        <p:spPr>
          <a:xfrm>
            <a:off x="3884760" y="8685360"/>
            <a:ext cx="296460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B6C11D5-36B2-4C37-9BCC-87C6DD62327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github.com/er-ssmohanty/ibm_daas_capstone/blob/main/current_notebooks/lab_jupyter_launch_site_location.ipynb" TargetMode="External"/><Relationship Id="rId3" Type="http://schemas.openxmlformats.org/officeDocument/2006/relationships/hyperlink" Target="https://github.com/er-ssmohanty/ibm_daas_capstone/blob/main/final_notebooks/lab_jupyter_launch_site_location.ipynb" TargetMode="External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github.com/er-ssmohanty/ibm_daas_capstone/blob/main/final_notebooks/SpaceX_Machine_Learning_Prediction_Part_5.ipynb" TargetMode="External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8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hyperlink" Target="https://github.com/er-ssmohanty/ibm_daas_capstone/blob/main/final_notebooks/SpaceX_Machine_Learning_Prediction_Part_5.ipynb" TargetMode="External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hyperlink" Target="https://github.com/er-ssmohanty/ibm_daas_capstone" TargetMode="External"/><Relationship Id="rId3" Type="http://schemas.openxmlformats.org/officeDocument/2006/relationships/hyperlink" Target="https://scikit-learn.org/stable/" TargetMode="External"/><Relationship Id="rId4" Type="http://schemas.openxmlformats.org/officeDocument/2006/relationships/hyperlink" Target="https://python-visualization.github.io/folium/" TargetMode="External"/><Relationship Id="rId5" Type="http://schemas.openxmlformats.org/officeDocument/2006/relationships/hyperlink" Target="https://plotly.com/" TargetMode="External"/><Relationship Id="rId6" Type="http://schemas.openxmlformats.org/officeDocument/2006/relationships/hyperlink" Target="https://pandas.pydata.org/" TargetMode="External"/><Relationship Id="rId7" Type="http://schemas.openxmlformats.org/officeDocument/2006/relationships/hyperlink" Target="https://matplotlib.org/" TargetMode="External"/><Relationship Id="rId8" Type="http://schemas.openxmlformats.org/officeDocument/2006/relationships/hyperlink" Target="https://seaborn.pydata.org/" TargetMode="External"/><Relationship Id="rId9" Type="http://schemas.openxmlformats.org/officeDocument/2006/relationships/hyperlink" Target="https://colab.research.google.com/" TargetMode="External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9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888480" y="4568760"/>
            <a:ext cx="25074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51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097000" cy="6220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3F48D6C-A233-4220-BC76-CFD4F620D73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770040" y="1825560"/>
            <a:ext cx="896832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dummy variables from categorical variables and</a:t>
            </a:r>
            <a:endParaRPr b="0" lang="en-IN" sz="22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remove the original categorical columns</a:t>
            </a:r>
            <a:endParaRPr b="0" lang="en-IN" sz="22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540000" y="180000"/>
            <a:ext cx="10967040" cy="113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324800"/>
            <a:ext cx="1254600" cy="4698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2880000" y="1324800"/>
            <a:ext cx="1974600" cy="4698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5580000" y="1324800"/>
            <a:ext cx="2694600" cy="4698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9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7"/>
          <p:cNvSpPr/>
          <p:nvPr/>
        </p:nvSpPr>
        <p:spPr>
          <a:xfrm>
            <a:off x="5220000" y="2340000"/>
            <a:ext cx="3774600" cy="5346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2" name="CustomShape 8"/>
          <p:cNvSpPr/>
          <p:nvPr/>
        </p:nvSpPr>
        <p:spPr>
          <a:xfrm>
            <a:off x="5220000" y="3420000"/>
            <a:ext cx="3774600" cy="5346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3" name="CustomShape 9"/>
          <p:cNvSpPr/>
          <p:nvPr/>
        </p:nvSpPr>
        <p:spPr>
          <a:xfrm>
            <a:off x="4860000" y="4320000"/>
            <a:ext cx="4314600" cy="5346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Replace the categorical variables with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their dummy counterparts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4" name="CustomShape 10"/>
          <p:cNvSpPr/>
          <p:nvPr/>
        </p:nvSpPr>
        <p:spPr>
          <a:xfrm>
            <a:off x="1440000" y="4860000"/>
            <a:ext cx="2874600" cy="5346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5" name="CustomShape 11"/>
          <p:cNvSpPr/>
          <p:nvPr/>
        </p:nvSpPr>
        <p:spPr>
          <a:xfrm>
            <a:off x="1803600" y="5940000"/>
            <a:ext cx="1614600" cy="5346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6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15"/>
          <p:cNvSpPr/>
          <p:nvPr/>
        </p:nvSpPr>
        <p:spPr>
          <a:xfrm flipH="1">
            <a:off x="3960000" y="46764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16"/>
          <p:cNvSpPr/>
          <p:nvPr/>
        </p:nvSpPr>
        <p:spPr>
          <a:xfrm flipH="1">
            <a:off x="2700000" y="540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7CBC145-2454-4D16-91D3-8EBE5FD1ECC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3FB6058-72AC-44FD-A60D-AA01F76D7B5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770040" y="180648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09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F751972-0EE2-418A-8C62-965B81A0203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720000" y="1874880"/>
            <a:ext cx="1050840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circles and markers on all launch sites on the world map using the coordinates of launch-sites.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For each launches in the data frame,then we, added a folium.Marker to marker cluster and we distinguished the mission success of launch records by using </a:t>
            </a:r>
            <a:r>
              <a:rPr b="0" lang="en-US" sz="1800" spc="-1" strike="noStrike">
                <a:solidFill>
                  <a:srgbClr val="158466"/>
                </a:solidFill>
                <a:latin typeface="Abadi"/>
                <a:ea typeface="DejaVu Sans"/>
              </a:rPr>
              <a:t>green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markers for </a:t>
            </a:r>
            <a:r>
              <a:rPr b="0" lang="en-US" sz="1800" spc="-1" strike="noStrike">
                <a:solidFill>
                  <a:srgbClr val="158466"/>
                </a:solidFill>
                <a:latin typeface="Abadi"/>
                <a:ea typeface="DejaVu Sans"/>
              </a:rPr>
              <a:t>successful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mission outcomes and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red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ones for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failed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Then we marked down a point on the closest coastline using ‘MousePosition’ and calculated the distance between the coastline point and the launch site.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badi"/>
                <a:ea typeface="DejaVu Sans"/>
              </a:rPr>
              <a:t>After obtaining its coordinate, create a folium.Marker to show the distance and then we drew a PolyLine between a launch site to the selected coastline point.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</a:t>
            </a: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to the notebook containing the codes and result of interactive map with folium.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E5529A0-37C7-490A-A1C9-1CA6572CED0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2ABF38D-0A39-4D91-8BD5-788A93FCD5B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8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Scikit-Learn library was used to create ML classifier models for this capstone.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the previously wrangled version of data(cleaned and feature engineered) to train our models.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Then we use a standard scaler to normalize all the variables and their values.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To avoiding over-fitting we first split the data to test and train data with random state of 2 and the test to train ratio of 0.2.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K-nearest neighbor, decision tree, support vector machine and logistic regression models in this predictive analysis.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created grid searches for each model to find best parameters for them.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train data to train the models and test data to get the accuracy which was the performance metric.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Upon testing we found that all the 4 models performed equally well when using the particular test set and sets of parameters.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6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the link to my notebook in my project capstone repository in Github containing  ML codes and results and texts.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Flowchart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1260000" y="1620000"/>
            <a:ext cx="718560" cy="5385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2700000" y="1620000"/>
            <a:ext cx="2698560" cy="53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libraries and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wrangled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9" name="CustomShape 4"/>
          <p:cNvSpPr/>
          <p:nvPr/>
        </p:nvSpPr>
        <p:spPr>
          <a:xfrm>
            <a:off x="2880000" y="3600000"/>
            <a:ext cx="2338560" cy="35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 Train Split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0" name="CustomShape 5"/>
          <p:cNvSpPr/>
          <p:nvPr/>
        </p:nvSpPr>
        <p:spPr>
          <a:xfrm>
            <a:off x="2880000" y="4500000"/>
            <a:ext cx="2338560" cy="35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Initiate model objects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1" name="CustomShape 6"/>
          <p:cNvSpPr/>
          <p:nvPr/>
        </p:nvSpPr>
        <p:spPr>
          <a:xfrm>
            <a:off x="2340000" y="5220000"/>
            <a:ext cx="3598560" cy="71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dictionaries of possible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parameters of all the models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gridsearch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2" name="CustomShape 7"/>
          <p:cNvSpPr/>
          <p:nvPr/>
        </p:nvSpPr>
        <p:spPr>
          <a:xfrm>
            <a:off x="7200000" y="1440000"/>
            <a:ext cx="3418560" cy="71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Initiate gridsearch objects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each models as estimators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paramter dictionaries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3" name="CustomShape 8"/>
          <p:cNvSpPr/>
          <p:nvPr/>
        </p:nvSpPr>
        <p:spPr>
          <a:xfrm>
            <a:off x="2700000" y="2520000"/>
            <a:ext cx="2698560" cy="53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Normalize features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Standardscaler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4" name="Line 9"/>
          <p:cNvSpPr/>
          <p:nvPr/>
        </p:nvSpPr>
        <p:spPr>
          <a:xfrm>
            <a:off x="1980000" y="198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Line 10"/>
          <p:cNvSpPr/>
          <p:nvPr/>
        </p:nvSpPr>
        <p:spPr>
          <a:xfrm>
            <a:off x="3960000" y="216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11"/>
          <p:cNvSpPr/>
          <p:nvPr/>
        </p:nvSpPr>
        <p:spPr>
          <a:xfrm>
            <a:off x="3960000" y="30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Line 12"/>
          <p:cNvSpPr/>
          <p:nvPr/>
        </p:nvSpPr>
        <p:spPr>
          <a:xfrm>
            <a:off x="3960000" y="39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13"/>
          <p:cNvSpPr/>
          <p:nvPr/>
        </p:nvSpPr>
        <p:spPr>
          <a:xfrm>
            <a:off x="3960000" y="48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Line 14"/>
          <p:cNvSpPr/>
          <p:nvPr/>
        </p:nvSpPr>
        <p:spPr>
          <a:xfrm flipV="1">
            <a:off x="5940000" y="1980000"/>
            <a:ext cx="1260000" cy="360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15"/>
          <p:cNvSpPr/>
          <p:nvPr/>
        </p:nvSpPr>
        <p:spPr>
          <a:xfrm>
            <a:off x="7380000" y="2700000"/>
            <a:ext cx="3058560" cy="35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 the data using train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1" name="CustomShape 16"/>
          <p:cNvSpPr/>
          <p:nvPr/>
        </p:nvSpPr>
        <p:spPr>
          <a:xfrm>
            <a:off x="7380000" y="3420000"/>
            <a:ext cx="3058560" cy="71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 the data using test data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measure the performance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“score” method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2" name="CustomShape 17"/>
          <p:cNvSpPr/>
          <p:nvPr/>
        </p:nvSpPr>
        <p:spPr>
          <a:xfrm>
            <a:off x="7380000" y="4500000"/>
            <a:ext cx="3058560" cy="71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confusion matrices of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Each models and bargraph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compare model scores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3" name="CustomShape 18"/>
          <p:cNvSpPr/>
          <p:nvPr/>
        </p:nvSpPr>
        <p:spPr>
          <a:xfrm>
            <a:off x="7920000" y="5760000"/>
            <a:ext cx="1618560" cy="3585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4" name="Line 19"/>
          <p:cNvSpPr/>
          <p:nvPr/>
        </p:nvSpPr>
        <p:spPr>
          <a:xfrm>
            <a:off x="8820000" y="21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Line 20"/>
          <p:cNvSpPr/>
          <p:nvPr/>
        </p:nvSpPr>
        <p:spPr>
          <a:xfrm>
            <a:off x="8820000" y="306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Line 21"/>
          <p:cNvSpPr/>
          <p:nvPr/>
        </p:nvSpPr>
        <p:spPr>
          <a:xfrm>
            <a:off x="8820000" y="414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22"/>
          <p:cNvSpPr/>
          <p:nvPr/>
        </p:nvSpPr>
        <p:spPr>
          <a:xfrm flipH="1">
            <a:off x="8820000" y="522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840960" y="1807200"/>
            <a:ext cx="7061400" cy="16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14BBB80-5FA0-42C2-BA96-BC8F104AB92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738E324B-621F-42DF-9A5B-541E656A061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958680" y="2113200"/>
            <a:ext cx="5159880" cy="331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9CFA733-22F6-495A-8032-AF938651EE3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865080" y="2057400"/>
            <a:ext cx="3925080" cy="38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"/>
          <p:cNvSpPr/>
          <p:nvPr/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2160000" y="1260000"/>
            <a:ext cx="7196040" cy="413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609120" y="1811160"/>
            <a:ext cx="5350320" cy="3559680"/>
          </a:xfrm>
          <a:prstGeom prst="rect">
            <a:avLst/>
          </a:prstGeom>
          <a:ln w="0">
            <a:noFill/>
          </a:ln>
        </p:spPr>
      </p:pic>
      <p:sp>
        <p:nvSpPr>
          <p:cNvPr id="469" name="CustomShape 2"/>
          <p:cNvSpPr/>
          <p:nvPr/>
        </p:nvSpPr>
        <p:spPr>
          <a:xfrm>
            <a:off x="6231960" y="1604520"/>
            <a:ext cx="5350320" cy="39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shows the relationship between flight number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DejaVu Sans"/>
              </a:rPr>
              <a:t>successful missions are orange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failed missions are blue in colour.</a:t>
            </a:r>
            <a:endParaRPr b="0" lang="en-IN" sz="1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horizontal axis shows the flight number.</a:t>
            </a:r>
            <a:endParaRPr b="0" lang="en-IN" sz="1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D8376F2-6FA6-457E-A066-0A22C20EE49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8456040" cy="485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609480" y="273600"/>
            <a:ext cx="10968480" cy="11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1"/>
          <a:stretch/>
        </p:blipFill>
        <p:spPr>
          <a:xfrm>
            <a:off x="540000" y="1604520"/>
            <a:ext cx="5396040" cy="4331520"/>
          </a:xfrm>
          <a:prstGeom prst="rect">
            <a:avLst/>
          </a:prstGeom>
          <a:ln w="0">
            <a:noFill/>
          </a:ln>
        </p:spPr>
      </p:pic>
      <p:sp>
        <p:nvSpPr>
          <p:cNvPr id="475" name="CustomShape 2"/>
          <p:cNvSpPr/>
          <p:nvPr/>
        </p:nvSpPr>
        <p:spPr>
          <a:xfrm>
            <a:off x="6232320" y="1604520"/>
            <a:ext cx="5350320" cy="39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This scatter plot shows the relationship between payload mass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successful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orange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in colour and datapoints of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failed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 blue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in colour.</a:t>
            </a:r>
            <a:endParaRPr b="0" lang="en-IN" sz="1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horizontal axis shows the payload mass(in KG).</a:t>
            </a:r>
            <a:endParaRPr b="0" lang="en-IN" sz="1800" spc="-1" strike="noStrike">
              <a:latin typeface="Arial"/>
            </a:endParaRPr>
          </a:p>
          <a:p>
            <a:pPr marL="432000" indent="-32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5F43A51-5366-4623-8535-C90C2DD0C2F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770040" y="2082240"/>
            <a:ext cx="3925080" cy="38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2"/>
          <a:stretch/>
        </p:blipFill>
        <p:spPr>
          <a:xfrm>
            <a:off x="1080000" y="1345680"/>
            <a:ext cx="9356400" cy="467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0876560-9E5C-4863-BCDC-781FA7DA045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770040" y="2082240"/>
            <a:ext cx="3925080" cy="38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4"/>
          <p:cNvSpPr/>
          <p:nvPr/>
        </p:nvSpPr>
        <p:spPr>
          <a:xfrm>
            <a:off x="609480" y="273600"/>
            <a:ext cx="10968840" cy="11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725400" y="1604520"/>
            <a:ext cx="5118480" cy="3973680"/>
          </a:xfrm>
          <a:prstGeom prst="rect">
            <a:avLst/>
          </a:prstGeom>
          <a:ln w="0">
            <a:noFill/>
          </a:ln>
        </p:spPr>
      </p:pic>
      <p:sp>
        <p:nvSpPr>
          <p:cNvPr id="485" name="CustomShape 5"/>
          <p:cNvSpPr/>
          <p:nvPr/>
        </p:nvSpPr>
        <p:spPr>
          <a:xfrm>
            <a:off x="6231960" y="1604520"/>
            <a:ext cx="5350680" cy="39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column chart shows the average success rate of space missions launched to different types of orbits.</a:t>
            </a:r>
            <a:endParaRPr b="0" lang="en-IN" sz="18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Those orbital targets are Sun Synchronous Orbit, Polar Orbit,  International Space Station, (High/Low/Middle/Very-Low) Earth Orbit, Geostationary  Orbit, Geostationary Transfer Orbit and First Lagrangian Point(ESA L1).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38E99C5-5A8D-487C-9409-36824F9E298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770040" y="2069640"/>
            <a:ext cx="3925080" cy="38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2"/>
          <a:stretch/>
        </p:blipFill>
        <p:spPr>
          <a:xfrm>
            <a:off x="1080000" y="1800000"/>
            <a:ext cx="5157720" cy="3538800"/>
          </a:xfrm>
          <a:prstGeom prst="rect">
            <a:avLst/>
          </a:prstGeom>
          <a:ln w="0">
            <a:noFill/>
          </a:ln>
        </p:spPr>
      </p:pic>
      <p:sp>
        <p:nvSpPr>
          <p:cNvPr id="490" name="CustomShape 4"/>
          <p:cNvSpPr/>
          <p:nvPr/>
        </p:nvSpPr>
        <p:spPr>
          <a:xfrm>
            <a:off x="6480000" y="1800000"/>
            <a:ext cx="4676400" cy="187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flight number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70936E7-93BE-47C2-9922-BA76E31789C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770040" y="2057400"/>
            <a:ext cx="3925080" cy="38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2"/>
          <a:stretch/>
        </p:blipFill>
        <p:spPr>
          <a:xfrm>
            <a:off x="770040" y="1857600"/>
            <a:ext cx="5148360" cy="3538800"/>
          </a:xfrm>
          <a:prstGeom prst="rect">
            <a:avLst/>
          </a:prstGeom>
          <a:ln w="0">
            <a:noFill/>
          </a:ln>
        </p:spPr>
      </p:pic>
      <p:sp>
        <p:nvSpPr>
          <p:cNvPr id="495" name="CustomShape 4"/>
          <p:cNvSpPr/>
          <p:nvPr/>
        </p:nvSpPr>
        <p:spPr>
          <a:xfrm>
            <a:off x="6300000" y="1800000"/>
            <a:ext cx="4856400" cy="443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pay load mass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payload mass given here in the horizontal axis is in the unit of Killogram.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missions with heavier payloads are more likely to be successfull.</a:t>
            </a:r>
            <a:endParaRPr b="0" lang="en-IN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case of lighter payloads, 1</a:t>
            </a:r>
            <a:r>
              <a:rPr b="0" lang="en-IN" sz="1800" spc="-1" strike="noStrike" baseline="14000000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Lagrangian point, Sun Synchronous Orbit and High Earth Orbit mission are more likely be successful.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FBE88B8-E7BC-424F-941D-A98A9465BC7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770040" y="2069640"/>
            <a:ext cx="3925080" cy="38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900000" y="1688760"/>
            <a:ext cx="4662360" cy="3462480"/>
          </a:xfrm>
          <a:prstGeom prst="rect">
            <a:avLst/>
          </a:prstGeom>
          <a:ln w="0">
            <a:noFill/>
          </a:ln>
        </p:spPr>
      </p:pic>
      <p:sp>
        <p:nvSpPr>
          <p:cNvPr id="500" name="CustomShape 4"/>
          <p:cNvSpPr/>
          <p:nvPr/>
        </p:nvSpPr>
        <p:spPr>
          <a:xfrm>
            <a:off x="6120000" y="1620000"/>
            <a:ext cx="5036400" cy="187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graph shows the average success rate of different orbital destinations over the year.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a positive trend here where space launches are more likely to be successful in each successive year than the previous one in all orbit types.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0820CE-76D4-487A-A87A-BC369CD8290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2"/>
          <a:stretch/>
        </p:blipFill>
        <p:spPr>
          <a:xfrm>
            <a:off x="1457640" y="2355840"/>
            <a:ext cx="3939120" cy="2500920"/>
          </a:xfrm>
          <a:prstGeom prst="rect">
            <a:avLst/>
          </a:prstGeom>
          <a:ln w="0">
            <a:noFill/>
          </a:ln>
        </p:spPr>
      </p:pic>
      <p:sp>
        <p:nvSpPr>
          <p:cNvPr id="505" name="CustomShape 4"/>
          <p:cNvSpPr/>
          <p:nvPr/>
        </p:nvSpPr>
        <p:spPr>
          <a:xfrm>
            <a:off x="6300000" y="1825560"/>
            <a:ext cx="485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query seeks the names of the unique launch sites in the space mission.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we can see the 4 sites as result.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6D31CF94-F5D1-4A10-9214-060DFBFFF76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959040" y="2684880"/>
            <a:ext cx="4010760" cy="10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0D04346-5ABE-41AF-B78F-E4BBF4A8C2B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2"/>
          <a:stretch/>
        </p:blipFill>
        <p:spPr>
          <a:xfrm>
            <a:off x="828360" y="1440000"/>
            <a:ext cx="9968400" cy="3208680"/>
          </a:xfrm>
          <a:prstGeom prst="rect">
            <a:avLst/>
          </a:prstGeom>
          <a:ln w="0">
            <a:noFill/>
          </a:ln>
        </p:spPr>
      </p:pic>
      <p:sp>
        <p:nvSpPr>
          <p:cNvPr id="510" name="CustomShape 4"/>
          <p:cNvSpPr/>
          <p:nvPr/>
        </p:nvSpPr>
        <p:spPr>
          <a:xfrm>
            <a:off x="900000" y="4860000"/>
            <a:ext cx="1007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query seeks 5 records where launch sites begin with the string 'CCA' and we can see the result above.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714056D-E5A6-4BEB-9820-AE532A537F4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2"/>
          <a:stretch/>
        </p:blipFill>
        <p:spPr>
          <a:xfrm>
            <a:off x="900000" y="1980000"/>
            <a:ext cx="4203720" cy="3056760"/>
          </a:xfrm>
          <a:prstGeom prst="rect">
            <a:avLst/>
          </a:prstGeom>
          <a:ln w="0">
            <a:noFill/>
          </a:ln>
        </p:spPr>
      </p:pic>
      <p:sp>
        <p:nvSpPr>
          <p:cNvPr id="515" name="CustomShape 4"/>
          <p:cNvSpPr/>
          <p:nvPr/>
        </p:nvSpPr>
        <p:spPr>
          <a:xfrm>
            <a:off x="6120000" y="1800000"/>
            <a:ext cx="449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query resulted in the total payload mass carried by boosters launched by NASA (CRS).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9EA42B4-7260-4CD5-88CB-2D79C78E3FF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2"/>
          <a:stretch/>
        </p:blipFill>
        <p:spPr>
          <a:xfrm>
            <a:off x="900000" y="2700000"/>
            <a:ext cx="3920040" cy="1824840"/>
          </a:xfrm>
          <a:prstGeom prst="rect">
            <a:avLst/>
          </a:prstGeom>
          <a:ln w="0">
            <a:noFill/>
          </a:ln>
        </p:spPr>
      </p:pic>
      <p:sp>
        <p:nvSpPr>
          <p:cNvPr id="520" name="CustomShape 4"/>
          <p:cNvSpPr/>
          <p:nvPr/>
        </p:nvSpPr>
        <p:spPr>
          <a:xfrm>
            <a:off x="6300000" y="2700000"/>
            <a:ext cx="395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SQL query showed the average payload mass carried by booster version F9 v1.1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B9D35D8-7AB4-45AE-A78E-04FD85AB625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22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24" name="" descr=""/>
          <p:cNvPicPr/>
          <p:nvPr/>
        </p:nvPicPr>
        <p:blipFill>
          <a:blip r:embed="rId2"/>
          <a:stretch/>
        </p:blipFill>
        <p:spPr>
          <a:xfrm>
            <a:off x="1107360" y="2520000"/>
            <a:ext cx="3929400" cy="1891440"/>
          </a:xfrm>
          <a:prstGeom prst="rect">
            <a:avLst/>
          </a:prstGeom>
          <a:ln w="0">
            <a:noFill/>
          </a:ln>
        </p:spPr>
      </p:pic>
      <p:sp>
        <p:nvSpPr>
          <p:cNvPr id="525" name="CustomShape 4"/>
          <p:cNvSpPr/>
          <p:nvPr/>
        </p:nvSpPr>
        <p:spPr>
          <a:xfrm>
            <a:off x="6300000" y="2520000"/>
            <a:ext cx="413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query got us date when the first successful landing outcome in ground pad was acheived.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B66445E-B2F3-4F9E-B08A-44E79DC13A6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2"/>
          <a:stretch/>
        </p:blipFill>
        <p:spPr>
          <a:xfrm>
            <a:off x="1980000" y="1389240"/>
            <a:ext cx="7015320" cy="2567520"/>
          </a:xfrm>
          <a:prstGeom prst="rect">
            <a:avLst/>
          </a:prstGeom>
          <a:ln w="0">
            <a:noFill/>
          </a:ln>
        </p:spPr>
      </p:pic>
      <p:sp>
        <p:nvSpPr>
          <p:cNvPr id="530" name="CustomShape 4"/>
          <p:cNvSpPr/>
          <p:nvPr/>
        </p:nvSpPr>
        <p:spPr>
          <a:xfrm>
            <a:off x="1260000" y="4320000"/>
            <a:ext cx="935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postgres query listed the names of the boosters which have success in drone ship and have payload mass greater than 4000 but less than 6000.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FC22FA0-3198-4BD5-9280-09311470E87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2"/>
          <a:stretch/>
        </p:blipFill>
        <p:spPr>
          <a:xfrm>
            <a:off x="1116720" y="2160000"/>
            <a:ext cx="3920040" cy="2586600"/>
          </a:xfrm>
          <a:prstGeom prst="rect">
            <a:avLst/>
          </a:prstGeom>
          <a:ln w="0">
            <a:noFill/>
          </a:ln>
        </p:spPr>
      </p:pic>
      <p:sp>
        <p:nvSpPr>
          <p:cNvPr id="535" name="CustomShape 4"/>
          <p:cNvSpPr/>
          <p:nvPr/>
        </p:nvSpPr>
        <p:spPr>
          <a:xfrm>
            <a:off x="5760000" y="2880000"/>
            <a:ext cx="485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sql query showed the total value counts of each mission outcomes.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8725621-C5F0-4D8F-A0C3-EB41F8F73BC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5624640" cy="4567680"/>
          </a:xfrm>
          <a:prstGeom prst="rect">
            <a:avLst/>
          </a:prstGeom>
          <a:ln w="0">
            <a:noFill/>
          </a:ln>
        </p:spPr>
      </p:pic>
      <p:sp>
        <p:nvSpPr>
          <p:cNvPr id="540" name="CustomShape 4"/>
          <p:cNvSpPr/>
          <p:nvPr/>
        </p:nvSpPr>
        <p:spPr>
          <a:xfrm>
            <a:off x="7380000" y="2160000"/>
            <a:ext cx="359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query provides us the list of the booster_versions which have carried the maximum payload mass.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20FA8E-903E-4538-B34B-D9D7F4223A5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44" name="" descr=""/>
          <p:cNvPicPr/>
          <p:nvPr/>
        </p:nvPicPr>
        <p:blipFill>
          <a:blip r:embed="rId2"/>
          <a:stretch/>
        </p:blipFill>
        <p:spPr>
          <a:xfrm>
            <a:off x="1800000" y="1440000"/>
            <a:ext cx="6948720" cy="2148480"/>
          </a:xfrm>
          <a:prstGeom prst="rect">
            <a:avLst/>
          </a:prstGeom>
          <a:ln w="0">
            <a:noFill/>
          </a:ln>
        </p:spPr>
      </p:pic>
      <p:sp>
        <p:nvSpPr>
          <p:cNvPr id="545" name="CustomShape 4"/>
          <p:cNvSpPr/>
          <p:nvPr/>
        </p:nvSpPr>
        <p:spPr>
          <a:xfrm>
            <a:off x="1620000" y="4320000"/>
            <a:ext cx="8098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query lists the failed landing_outcomes in drone ship, their booster versions, and launch site names for in year 2015.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EF57EC9-C2CB-48C6-90A1-6EE8A871AF6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4824720" cy="3929400"/>
          </a:xfrm>
          <a:prstGeom prst="rect">
            <a:avLst/>
          </a:prstGeom>
          <a:ln w="0">
            <a:noFill/>
          </a:ln>
        </p:spPr>
      </p:pic>
      <p:sp>
        <p:nvSpPr>
          <p:cNvPr id="550" name="CustomShape 4"/>
          <p:cNvSpPr/>
          <p:nvPr/>
        </p:nvSpPr>
        <p:spPr>
          <a:xfrm>
            <a:off x="6300000" y="1620000"/>
            <a:ext cx="431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query ranks the count of landing outcomes between the date 2010-06-04 and 2017-03-20, in descending order.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3EB86260-8A81-4A3E-83D9-1C0BBB48136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828000" y="538560"/>
            <a:ext cx="105228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958680" y="2521440"/>
            <a:ext cx="5653800" cy="18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1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14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F98FFB5-3745-46E9-B21F-64487C697BB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Sites of SpaceX(on Folium Map)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55" name="" descr=""/>
          <p:cNvPicPr/>
          <p:nvPr/>
        </p:nvPicPr>
        <p:blipFill>
          <a:blip r:embed="rId2"/>
          <a:stretch/>
        </p:blipFill>
        <p:spPr>
          <a:xfrm>
            <a:off x="720000" y="1260000"/>
            <a:ext cx="9179280" cy="4139280"/>
          </a:xfrm>
          <a:prstGeom prst="rect">
            <a:avLst/>
          </a:prstGeom>
          <a:ln w="0">
            <a:noFill/>
          </a:ln>
        </p:spPr>
      </p:pic>
      <p:sp>
        <p:nvSpPr>
          <p:cNvPr id="556" name="CustomShape 4"/>
          <p:cNvSpPr/>
          <p:nvPr/>
        </p:nvSpPr>
        <p:spPr>
          <a:xfrm>
            <a:off x="770040" y="5400000"/>
            <a:ext cx="9849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folium map marks all launch sites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2D6BB63-1E02-40C5-A3A7-BD0C614389E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2"/>
          <a:stretch/>
        </p:blipFill>
        <p:spPr>
          <a:xfrm>
            <a:off x="540000" y="1132560"/>
            <a:ext cx="8999280" cy="5037120"/>
          </a:xfrm>
          <a:prstGeom prst="rect">
            <a:avLst/>
          </a:prstGeom>
          <a:ln w="0">
            <a:noFill/>
          </a:ln>
        </p:spPr>
      </p:pic>
      <p:sp>
        <p:nvSpPr>
          <p:cNvPr id="561" name="CustomShape 4"/>
          <p:cNvSpPr/>
          <p:nvPr/>
        </p:nvSpPr>
        <p:spPr>
          <a:xfrm>
            <a:off x="9720000" y="1081080"/>
            <a:ext cx="1619280" cy="14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It shows the successful launches in green and failed launches in Red for CCAFB SLC-40 site.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76276C4-B035-4A65-94D1-05B42093A66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63" name="CustomShape 2"/>
          <p:cNvSpPr/>
          <p:nvPr/>
        </p:nvSpPr>
        <p:spPr>
          <a:xfrm>
            <a:off x="770040" y="1690560"/>
            <a:ext cx="8590680" cy="43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2"/>
          <a:stretch/>
        </p:blipFill>
        <p:spPr>
          <a:xfrm>
            <a:off x="720000" y="1215000"/>
            <a:ext cx="7559280" cy="4904280"/>
          </a:xfrm>
          <a:prstGeom prst="rect">
            <a:avLst/>
          </a:prstGeom>
          <a:ln w="0">
            <a:noFill/>
          </a:ln>
        </p:spPr>
      </p:pic>
      <p:sp>
        <p:nvSpPr>
          <p:cNvPr id="566" name="CustomShape 4"/>
          <p:cNvSpPr/>
          <p:nvPr/>
        </p:nvSpPr>
        <p:spPr>
          <a:xfrm>
            <a:off x="8460000" y="2340000"/>
            <a:ext cx="305928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folium map calulates the distance between  launch site AFSLC-40 to its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nearest coastline point.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B755041-02D6-40A9-BA97-7DEF0402412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770040" y="1825560"/>
            <a:ext cx="973836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2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rate of different launch sites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71" name="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7017120" cy="436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99399EB-A874-4157-B7DC-18AC228CE94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734040" y="1825560"/>
            <a:ext cx="1054440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with the highest success rate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75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6283080" cy="4636440"/>
          </a:xfrm>
          <a:prstGeom prst="rect">
            <a:avLst/>
          </a:prstGeom>
          <a:ln w="0">
            <a:noFill/>
          </a:ln>
        </p:spPr>
      </p:pic>
      <p:sp>
        <p:nvSpPr>
          <p:cNvPr id="576" name="CustomShape 4"/>
          <p:cNvSpPr/>
          <p:nvPr/>
        </p:nvSpPr>
        <p:spPr>
          <a:xfrm>
            <a:off x="7185960" y="1440000"/>
            <a:ext cx="41511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B05BD32-D4CB-409B-B826-23FC609EF69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770040" y="1825560"/>
            <a:ext cx="1040760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 Launch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Outcome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2"/>
          <a:stretch/>
        </p:blipFill>
        <p:spPr>
          <a:xfrm>
            <a:off x="1620000" y="1224000"/>
            <a:ext cx="9488880" cy="3813120"/>
          </a:xfrm>
          <a:prstGeom prst="rect">
            <a:avLst/>
          </a:prstGeom>
          <a:ln w="0">
            <a:noFill/>
          </a:ln>
        </p:spPr>
      </p:pic>
      <p:sp>
        <p:nvSpPr>
          <p:cNvPr id="581" name="CustomShape 4"/>
          <p:cNvSpPr/>
          <p:nvPr/>
        </p:nvSpPr>
        <p:spPr>
          <a:xfrm>
            <a:off x="1440000" y="5400000"/>
            <a:ext cx="9177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here that ‘FT’  booster version category has higher success rate.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78C2B65-5340-4857-880C-1289D4361DE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84" name="CustomShape 2"/>
          <p:cNvSpPr/>
          <p:nvPr/>
        </p:nvSpPr>
        <p:spPr>
          <a:xfrm>
            <a:off x="770040" y="2082240"/>
            <a:ext cx="5318640" cy="38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2"/>
          <a:stretch/>
        </p:blipFill>
        <p:spPr>
          <a:xfrm>
            <a:off x="900000" y="1031760"/>
            <a:ext cx="6940800" cy="4854960"/>
          </a:xfrm>
          <a:prstGeom prst="rect">
            <a:avLst/>
          </a:prstGeom>
          <a:ln w="0">
            <a:noFill/>
          </a:ln>
        </p:spPr>
      </p:pic>
      <p:sp>
        <p:nvSpPr>
          <p:cNvPr id="587" name="CustomShape 4"/>
          <p:cNvSpPr/>
          <p:nvPr/>
        </p:nvSpPr>
        <p:spPr>
          <a:xfrm>
            <a:off x="7920000" y="1260000"/>
            <a:ext cx="377748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we can see, all the </a:t>
            </a:r>
            <a:r>
              <a:rPr b="0" lang="en-IN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rial"/>
                <a:ea typeface="DejaVu Sans"/>
                <a:hlinkClick r:id="rId3"/>
              </a:rPr>
              <a:t>models</a:t>
            </a:r>
            <a:r>
              <a:rPr b="0" lang="en-IN" sz="1800" spc="-1" strike="noStrike">
                <a:solidFill>
                  <a:srgbClr val="0563c1"/>
                </a:solidFill>
                <a:highlight>
                  <a:srgbClr val="ffffff"/>
                </a:highlight>
                <a:latin typeface="Arial"/>
                <a:ea typeface="DejaVu Sans"/>
              </a:rPr>
              <a:t> perform equally well on test sets.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DE6EAD-D42A-42F5-8A61-BC039B813D8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770040" y="2057400"/>
            <a:ext cx="9470880" cy="38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2"/>
          <a:stretch/>
        </p:blipFill>
        <p:spPr>
          <a:xfrm>
            <a:off x="1071360" y="1620000"/>
            <a:ext cx="4866120" cy="3774600"/>
          </a:xfrm>
          <a:prstGeom prst="rect">
            <a:avLst/>
          </a:prstGeom>
          <a:ln w="0">
            <a:noFill/>
          </a:ln>
        </p:spPr>
      </p:pic>
      <p:sp>
        <p:nvSpPr>
          <p:cNvPr id="592" name="CustomShape 4"/>
          <p:cNvSpPr/>
          <p:nvPr/>
        </p:nvSpPr>
        <p:spPr>
          <a:xfrm>
            <a:off x="6660000" y="1800000"/>
            <a:ext cx="4497480" cy="11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the confusion matrix of KNN model as well as of others too since all of them performed equally upon being given the testset.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944892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8A59770-85AC-4025-ADEB-C4A042F7405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E4EBA38-436D-4F47-8FE9-290A843E776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94" name="CustomShape 2"/>
          <p:cNvSpPr/>
          <p:nvPr/>
        </p:nvSpPr>
        <p:spPr>
          <a:xfrm>
            <a:off x="770040" y="1874880"/>
            <a:ext cx="589680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95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B6FFBE5-3D11-4220-8E48-4A64AA643A2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50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770040" y="1859400"/>
            <a:ext cx="1050840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6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link to this project capstone repository of mine.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Links to the websites of the software packages used are given below.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3"/>
              </a:rPr>
              <a:t>https://scikit-learn.org/stable/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4"/>
              </a:rPr>
              <a:t>https://python-visualization.github.io/folium/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IN" sz="16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rial"/>
                <a:ea typeface="DejaVu Sans"/>
                <a:hlinkClick r:id="rId5"/>
              </a:rPr>
              <a:t>https://plotly.com/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IN" sz="16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rial"/>
                <a:ea typeface="DejaVu Sans"/>
                <a:hlinkClick r:id="rId6"/>
              </a:rPr>
              <a:t>https://pandas.pydata.org/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IN" sz="16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rial"/>
                <a:ea typeface="DejaVu Sans"/>
                <a:hlinkClick r:id="rId7"/>
              </a:rPr>
              <a:t>https://matplotlib.org/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IN" sz="16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rial"/>
                <a:ea typeface="DejaVu Sans"/>
                <a:hlinkClick r:id="rId8"/>
              </a:rPr>
              <a:t>https://seaborn.pydata.org/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https://www.libreoffice.org/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9"/>
              </a:rPr>
              <a:t>https://colab.research.google.com/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599" name="CustomShape 4"/>
          <p:cNvSpPr/>
          <p:nvPr/>
        </p:nvSpPr>
        <p:spPr>
          <a:xfrm>
            <a:off x="770040" y="5040000"/>
            <a:ext cx="6429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5"/>
          <p:cNvSpPr/>
          <p:nvPr/>
        </p:nvSpPr>
        <p:spPr>
          <a:xfrm>
            <a:off x="11700000" y="2340000"/>
            <a:ext cx="180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D8BE0FB-46B8-41ED-8A23-10463409506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770040" y="1580760"/>
            <a:ext cx="10097640" cy="520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1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1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 and Web-scrapping</a:t>
            </a:r>
            <a:endParaRPr b="0" lang="en-IN" sz="7600" spc="-1" strike="noStrike">
              <a:latin typeface="Arial"/>
            </a:endParaRPr>
          </a:p>
          <a:p>
            <a:pPr marL="228600" indent="-221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1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Cleaning, Imputation, Feature Engineering</a:t>
            </a:r>
            <a:endParaRPr b="0" lang="en-IN" sz="7600" spc="-1" strike="noStrike">
              <a:latin typeface="Arial"/>
            </a:endParaRPr>
          </a:p>
          <a:p>
            <a:pPr marL="228600" indent="-221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1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1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1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8CA4D08-534C-404E-B366-66C61C43DAE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770040" y="1825560"/>
            <a:ext cx="10508400" cy="43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</a:t>
            </a:r>
            <a:r>
              <a:rPr b="0" lang="en-US" sz="2200" spc="-1" strike="noStrike">
                <a:solidFill>
                  <a:srgbClr val="e6e905"/>
                </a:solidFill>
                <a:latin typeface="Abadi"/>
                <a:ea typeface="DejaVu Sans"/>
              </a:rPr>
              <a:t>SpaceX API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AC1C20B-9BAD-4986-A2AB-A06495D61A6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820800" y="1800360"/>
            <a:ext cx="4633200" cy="42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5910120" y="1792440"/>
            <a:ext cx="5453640" cy="419976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73" name="CustomShape 5"/>
          <p:cNvSpPr/>
          <p:nvPr/>
        </p:nvSpPr>
        <p:spPr>
          <a:xfrm>
            <a:off x="5940000" y="1800000"/>
            <a:ext cx="1433520" cy="3535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4" name="CustomShape 6"/>
          <p:cNvSpPr/>
          <p:nvPr/>
        </p:nvSpPr>
        <p:spPr>
          <a:xfrm>
            <a:off x="8280000" y="1972440"/>
            <a:ext cx="2693520" cy="5410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5" name="CustomShape 7"/>
          <p:cNvSpPr/>
          <p:nvPr/>
        </p:nvSpPr>
        <p:spPr>
          <a:xfrm>
            <a:off x="6120000" y="3060000"/>
            <a:ext cx="3053520" cy="7135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6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0"/>
          <p:cNvSpPr/>
          <p:nvPr/>
        </p:nvSpPr>
        <p:spPr>
          <a:xfrm>
            <a:off x="7740000" y="3960000"/>
            <a:ext cx="3413520" cy="7135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79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2"/>
          <p:cNvSpPr/>
          <p:nvPr/>
        </p:nvSpPr>
        <p:spPr>
          <a:xfrm>
            <a:off x="6143400" y="4860000"/>
            <a:ext cx="4470120" cy="3535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1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4"/>
          <p:cNvSpPr/>
          <p:nvPr/>
        </p:nvSpPr>
        <p:spPr>
          <a:xfrm>
            <a:off x="7560000" y="5580000"/>
            <a:ext cx="1793520" cy="3535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3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8714880" y="6025680"/>
            <a:ext cx="27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7CED479-EEF2-42F2-B325-992249AAE61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922320" y="1792440"/>
            <a:ext cx="3925080" cy="380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1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770040" y="53856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4"/>
          <p:cNvSpPr/>
          <p:nvPr/>
        </p:nvSpPr>
        <p:spPr>
          <a:xfrm>
            <a:off x="922320" y="691200"/>
            <a:ext cx="1050840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5910120" y="1792440"/>
            <a:ext cx="5453640" cy="419976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89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7"/>
          <p:cNvSpPr/>
          <p:nvPr/>
        </p:nvSpPr>
        <p:spPr>
          <a:xfrm>
            <a:off x="5910120" y="1792440"/>
            <a:ext cx="5453640" cy="419976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1" name="CustomShape 8"/>
          <p:cNvSpPr/>
          <p:nvPr/>
        </p:nvSpPr>
        <p:spPr>
          <a:xfrm>
            <a:off x="5940000" y="1800000"/>
            <a:ext cx="1433520" cy="3535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2" name="CustomShape 9"/>
          <p:cNvSpPr/>
          <p:nvPr/>
        </p:nvSpPr>
        <p:spPr>
          <a:xfrm>
            <a:off x="8280000" y="1972440"/>
            <a:ext cx="2693520" cy="5410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3" name="CustomShape 10"/>
          <p:cNvSpPr/>
          <p:nvPr/>
        </p:nvSpPr>
        <p:spPr>
          <a:xfrm>
            <a:off x="6120000" y="3060720"/>
            <a:ext cx="3053520" cy="7135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4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2"/>
          <p:cNvSpPr/>
          <p:nvPr/>
        </p:nvSpPr>
        <p:spPr>
          <a:xfrm>
            <a:off x="7740000" y="3960720"/>
            <a:ext cx="3413520" cy="7135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6" name="CustomShape 13"/>
          <p:cNvSpPr/>
          <p:nvPr/>
        </p:nvSpPr>
        <p:spPr>
          <a:xfrm>
            <a:off x="6143400" y="4860000"/>
            <a:ext cx="3030840" cy="8942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7" name="CustomShape 14"/>
          <p:cNvSpPr/>
          <p:nvPr/>
        </p:nvSpPr>
        <p:spPr>
          <a:xfrm>
            <a:off x="9540000" y="5400000"/>
            <a:ext cx="1463760" cy="3535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8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2022-02-01T15:13:30Z</dcterms:modified>
  <cp:revision>273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